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eague Spartan" panose="020B0604020202020204" charset="0"/>
      <p:regular r:id="rId17"/>
    </p:embeddedFont>
    <p:embeddedFont>
      <p:font typeface="Open Sans" panose="020B0606030504020204" pitchFamily="34" charset="0"/>
      <p:regular r:id="rId18"/>
    </p:embeddedFont>
    <p:embeddedFont>
      <p:font typeface="Open Sans Bold" panose="020B0806030504020204" charset="0"/>
      <p:regular r:id="rId19"/>
    </p:embeddedFont>
    <p:embeddedFont>
      <p:font typeface="Open Sans Extra Bold" panose="020B0604020202020204" charset="0"/>
      <p:regular r:id="rId20"/>
    </p:embeddedFont>
    <p:embeddedFont>
      <p:font typeface="Open Sans Light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svg"/><Relationship Id="rId7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6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5.png"/><Relationship Id="rId2" Type="http://schemas.openxmlformats.org/officeDocument/2006/relationships/image" Target="../media/image8.png"/><Relationship Id="rId16" Type="http://schemas.openxmlformats.org/officeDocument/2006/relationships/image" Target="../media/image4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11" Type="http://schemas.openxmlformats.org/officeDocument/2006/relationships/image" Target="../media/image15.png"/><Relationship Id="rId5" Type="http://schemas.openxmlformats.org/officeDocument/2006/relationships/image" Target="../media/image2.svg"/><Relationship Id="rId15" Type="http://schemas.openxmlformats.org/officeDocument/2006/relationships/image" Target="../media/image3.png"/><Relationship Id="rId10" Type="http://schemas.openxmlformats.org/officeDocument/2006/relationships/image" Target="../media/image14.svg"/><Relationship Id="rId19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svg"/><Relationship Id="rId7" Type="http://schemas.openxmlformats.org/officeDocument/2006/relationships/image" Target="../media/image2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svg"/><Relationship Id="rId10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svg"/><Relationship Id="rId7" Type="http://schemas.openxmlformats.org/officeDocument/2006/relationships/image" Target="../media/image2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12136" y="755780"/>
            <a:ext cx="11263728" cy="128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6"/>
              </a:lnSpc>
            </a:pPr>
            <a:r>
              <a:rPr lang="en-US" sz="3821" spc="-26">
                <a:solidFill>
                  <a:srgbClr val="292F33"/>
                </a:solidFill>
                <a:latin typeface="League Spartan"/>
              </a:rPr>
              <a:t>ESPECIFICACIÓN Y ANÁLISIS DE REQUERIMIENTOS - WX35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746685" y="3002235"/>
            <a:ext cx="10866763" cy="174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09"/>
              </a:lnSpc>
            </a:pPr>
            <a:r>
              <a:rPr lang="en-US" sz="10374" spc="228">
                <a:solidFill>
                  <a:srgbClr val="4B53AF"/>
                </a:solidFill>
                <a:latin typeface="League Spartan"/>
              </a:rPr>
              <a:t>TRABAJO 4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818564" y="5363041"/>
            <a:ext cx="11263728" cy="128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6"/>
              </a:lnSpc>
            </a:pPr>
            <a:r>
              <a:rPr lang="en-US" sz="3821" spc="-26">
                <a:solidFill>
                  <a:srgbClr val="292F33"/>
                </a:solidFill>
                <a:latin typeface="League Spartan"/>
              </a:rPr>
              <a:t>INTEGRANTES:</a:t>
            </a:r>
          </a:p>
          <a:p>
            <a:pPr marL="0" lvl="0" indent="0" algn="ctr">
              <a:lnSpc>
                <a:spcPts val="5196"/>
              </a:lnSpc>
            </a:pPr>
            <a:endParaRPr lang="en-US" sz="3821" spc="-26">
              <a:solidFill>
                <a:srgbClr val="292F33"/>
              </a:solidFill>
              <a:latin typeface="League Sparta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344034" y="7314923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370571" y="3547231"/>
            <a:ext cx="7274733" cy="5014402"/>
            <a:chOff x="0" y="0"/>
            <a:chExt cx="9699644" cy="6685870"/>
          </a:xfrm>
        </p:grpSpPr>
        <p:sp>
          <p:nvSpPr>
            <p:cNvPr id="7" name="Freeform 7"/>
            <p:cNvSpPr/>
            <p:nvPr/>
          </p:nvSpPr>
          <p:spPr>
            <a:xfrm>
              <a:off x="1670619" y="1694433"/>
              <a:ext cx="6086820" cy="3233623"/>
            </a:xfrm>
            <a:custGeom>
              <a:avLst/>
              <a:gdLst/>
              <a:ahLst/>
              <a:cxnLst/>
              <a:rect l="l" t="t" r="r" b="b"/>
              <a:pathLst>
                <a:path w="6086820" h="3233623">
                  <a:moveTo>
                    <a:pt x="0" y="0"/>
                  </a:moveTo>
                  <a:lnTo>
                    <a:pt x="6086820" y="0"/>
                  </a:lnTo>
                  <a:lnTo>
                    <a:pt x="6086820" y="3233623"/>
                  </a:lnTo>
                  <a:lnTo>
                    <a:pt x="0" y="3233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71094" y="0"/>
              <a:ext cx="6685870" cy="6685870"/>
            </a:xfrm>
            <a:custGeom>
              <a:avLst/>
              <a:gdLst/>
              <a:ahLst/>
              <a:cxnLst/>
              <a:rect l="l" t="t" r="r" b="b"/>
              <a:pathLst>
                <a:path w="6685870" h="6685870">
                  <a:moveTo>
                    <a:pt x="0" y="0"/>
                  </a:moveTo>
                  <a:lnTo>
                    <a:pt x="6685870" y="0"/>
                  </a:lnTo>
                  <a:lnTo>
                    <a:pt x="6685870" y="6685870"/>
                  </a:lnTo>
                  <a:lnTo>
                    <a:pt x="0" y="668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723068"/>
              <a:ext cx="9699644" cy="7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1"/>
                </a:lnSpc>
              </a:pPr>
              <a:r>
                <a:rPr lang="en-US" sz="3265">
                  <a:solidFill>
                    <a:srgbClr val="000000"/>
                  </a:solidFill>
                  <a:latin typeface="Open Sans Extra Bold"/>
                </a:rPr>
                <a:t>UrbanUser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08996" y="470325"/>
            <a:ext cx="3139506" cy="3139506"/>
          </a:xfrm>
          <a:custGeom>
            <a:avLst/>
            <a:gdLst/>
            <a:ahLst/>
            <a:cxnLst/>
            <a:rect l="l" t="t" r="r" b="b"/>
            <a:pathLst>
              <a:path w="3139506" h="3139506">
                <a:moveTo>
                  <a:pt x="0" y="0"/>
                </a:moveTo>
                <a:lnTo>
                  <a:pt x="3139506" y="0"/>
                </a:lnTo>
                <a:lnTo>
                  <a:pt x="3139506" y="3139505"/>
                </a:lnTo>
                <a:lnTo>
                  <a:pt x="0" y="3139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804664" y="-4239307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0120078" y="8092005"/>
            <a:ext cx="12080352" cy="7094461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12080352" y="0"/>
                </a:moveTo>
                <a:lnTo>
                  <a:pt x="0" y="0"/>
                </a:lnTo>
                <a:lnTo>
                  <a:pt x="0" y="7094462"/>
                </a:lnTo>
                <a:lnTo>
                  <a:pt x="12080352" y="7094462"/>
                </a:lnTo>
                <a:lnTo>
                  <a:pt x="1208035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V="1">
            <a:off x="-3506686" y="-4891937"/>
            <a:ext cx="12080352" cy="7094461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0" y="7094462"/>
                </a:moveTo>
                <a:lnTo>
                  <a:pt x="12080352" y="7094462"/>
                </a:lnTo>
                <a:lnTo>
                  <a:pt x="12080352" y="0"/>
                </a:lnTo>
                <a:lnTo>
                  <a:pt x="0" y="0"/>
                </a:lnTo>
                <a:lnTo>
                  <a:pt x="0" y="709446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43520" y="6412661"/>
            <a:ext cx="8047798" cy="284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Open Sans"/>
              </a:rPr>
              <a:t>Del Carpio Flores, Ariana Ileen  U202211917</a:t>
            </a:r>
          </a:p>
          <a:p>
            <a:pPr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Open Sans"/>
              </a:rPr>
              <a:t>Fernández Villacis, Mathias Benjamin U202213760</a:t>
            </a:r>
          </a:p>
          <a:p>
            <a:pPr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Open Sans"/>
              </a:rPr>
              <a:t>Juanante Rodriguez Josfer Jeanpiere U202214778</a:t>
            </a:r>
          </a:p>
          <a:p>
            <a:pPr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Open Sans"/>
              </a:rPr>
              <a:t>Marín Sánchez, Jairo Joseph   U202216861</a:t>
            </a:r>
          </a:p>
          <a:p>
            <a:pPr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Open Sans"/>
              </a:rPr>
              <a:t>Negrete Arámbulo, José Miguel  U202214291</a:t>
            </a:r>
          </a:p>
          <a:p>
            <a:pPr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Open Sans"/>
              </a:rPr>
              <a:t>Yovera Gallo, Anthony Valentin  U202213689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7985" y="6254241"/>
            <a:ext cx="12080352" cy="7094461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0" y="0"/>
                </a:moveTo>
                <a:lnTo>
                  <a:pt x="12080352" y="0"/>
                </a:lnTo>
                <a:lnTo>
                  <a:pt x="12080352" y="7094461"/>
                </a:lnTo>
                <a:lnTo>
                  <a:pt x="0" y="7094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298689" y="-4096219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9652" y="1559411"/>
            <a:ext cx="9589126" cy="6196747"/>
          </a:xfrm>
          <a:custGeom>
            <a:avLst/>
            <a:gdLst/>
            <a:ahLst/>
            <a:cxnLst/>
            <a:rect l="l" t="t" r="r" b="b"/>
            <a:pathLst>
              <a:path w="9589126" h="6196747">
                <a:moveTo>
                  <a:pt x="0" y="0"/>
                </a:moveTo>
                <a:lnTo>
                  <a:pt x="9589126" y="0"/>
                </a:lnTo>
                <a:lnTo>
                  <a:pt x="9589126" y="6196746"/>
                </a:lnTo>
                <a:lnTo>
                  <a:pt x="0" y="6196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9652" y="7756157"/>
            <a:ext cx="9589126" cy="1550937"/>
          </a:xfrm>
          <a:custGeom>
            <a:avLst/>
            <a:gdLst/>
            <a:ahLst/>
            <a:cxnLst/>
            <a:rect l="l" t="t" r="r" b="b"/>
            <a:pathLst>
              <a:path w="9589126" h="1550937">
                <a:moveTo>
                  <a:pt x="0" y="0"/>
                </a:moveTo>
                <a:lnTo>
                  <a:pt x="9589126" y="0"/>
                </a:lnTo>
                <a:lnTo>
                  <a:pt x="9589126" y="1550937"/>
                </a:lnTo>
                <a:lnTo>
                  <a:pt x="0" y="1550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28778" y="1802641"/>
            <a:ext cx="8056824" cy="5006922"/>
          </a:xfrm>
          <a:custGeom>
            <a:avLst/>
            <a:gdLst/>
            <a:ahLst/>
            <a:cxnLst/>
            <a:rect l="l" t="t" r="r" b="b"/>
            <a:pathLst>
              <a:path w="8056824" h="5006922">
                <a:moveTo>
                  <a:pt x="0" y="0"/>
                </a:moveTo>
                <a:lnTo>
                  <a:pt x="8056824" y="0"/>
                </a:lnTo>
                <a:lnTo>
                  <a:pt x="8056824" y="5006922"/>
                </a:lnTo>
                <a:lnTo>
                  <a:pt x="0" y="50069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2191" y="293985"/>
            <a:ext cx="15493174" cy="95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95"/>
              </a:lnSpc>
              <a:spcBef>
                <a:spcPct val="0"/>
              </a:spcBef>
            </a:pPr>
            <a:r>
              <a:rPr lang="en-US" sz="5805" u="none" spc="127">
                <a:solidFill>
                  <a:srgbClr val="292F33"/>
                </a:solidFill>
                <a:latin typeface="League Spartan"/>
              </a:rPr>
              <a:t>APROXIMACION A ACCEPTANCE TEST  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365" y="2844950"/>
            <a:ext cx="8192445" cy="1188324"/>
          </a:xfrm>
          <a:custGeom>
            <a:avLst/>
            <a:gdLst/>
            <a:ahLst/>
            <a:cxnLst/>
            <a:rect l="l" t="t" r="r" b="b"/>
            <a:pathLst>
              <a:path w="8192445" h="1188324">
                <a:moveTo>
                  <a:pt x="0" y="0"/>
                </a:moveTo>
                <a:lnTo>
                  <a:pt x="8192446" y="0"/>
                </a:lnTo>
                <a:lnTo>
                  <a:pt x="8192446" y="1188324"/>
                </a:lnTo>
                <a:lnTo>
                  <a:pt x="0" y="1188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365" y="4033274"/>
            <a:ext cx="8192445" cy="3264886"/>
          </a:xfrm>
          <a:custGeom>
            <a:avLst/>
            <a:gdLst/>
            <a:ahLst/>
            <a:cxnLst/>
            <a:rect l="l" t="t" r="r" b="b"/>
            <a:pathLst>
              <a:path w="8192445" h="3264886">
                <a:moveTo>
                  <a:pt x="0" y="0"/>
                </a:moveTo>
                <a:lnTo>
                  <a:pt x="8192446" y="0"/>
                </a:lnTo>
                <a:lnTo>
                  <a:pt x="8192446" y="3264886"/>
                </a:lnTo>
                <a:lnTo>
                  <a:pt x="0" y="32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24189" y="2844950"/>
            <a:ext cx="8192445" cy="4597101"/>
          </a:xfrm>
          <a:custGeom>
            <a:avLst/>
            <a:gdLst/>
            <a:ahLst/>
            <a:cxnLst/>
            <a:rect l="l" t="t" r="r" b="b"/>
            <a:pathLst>
              <a:path w="8192445" h="4597101">
                <a:moveTo>
                  <a:pt x="0" y="0"/>
                </a:moveTo>
                <a:lnTo>
                  <a:pt x="8192446" y="0"/>
                </a:lnTo>
                <a:lnTo>
                  <a:pt x="8192446" y="4597100"/>
                </a:lnTo>
                <a:lnTo>
                  <a:pt x="0" y="4597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73471" y="511425"/>
            <a:ext cx="15493174" cy="95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95"/>
              </a:lnSpc>
              <a:spcBef>
                <a:spcPct val="0"/>
              </a:spcBef>
            </a:pPr>
            <a:r>
              <a:rPr lang="en-US" sz="5805" u="none" spc="127">
                <a:solidFill>
                  <a:srgbClr val="292F33"/>
                </a:solidFill>
                <a:latin typeface="League Spartan"/>
              </a:rPr>
              <a:t>APROXIMACION A ACCEPTANCE TEST  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7985" y="6254241"/>
            <a:ext cx="12080352" cy="7094461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0" y="0"/>
                </a:moveTo>
                <a:lnTo>
                  <a:pt x="12080352" y="0"/>
                </a:lnTo>
                <a:lnTo>
                  <a:pt x="12080352" y="7094461"/>
                </a:lnTo>
                <a:lnTo>
                  <a:pt x="0" y="7094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298689" y="-4096219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788278" y="3101144"/>
            <a:ext cx="2705968" cy="1204156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5223234">
            <a:off x="13898201" y="7750192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70621" y="8653661"/>
            <a:ext cx="2888542" cy="1633339"/>
          </a:xfrm>
          <a:custGeom>
            <a:avLst/>
            <a:gdLst/>
            <a:ahLst/>
            <a:cxnLst/>
            <a:rect l="l" t="t" r="r" b="b"/>
            <a:pathLst>
              <a:path w="2888542" h="1633339">
                <a:moveTo>
                  <a:pt x="0" y="0"/>
                </a:moveTo>
                <a:lnTo>
                  <a:pt x="2888542" y="0"/>
                </a:lnTo>
                <a:lnTo>
                  <a:pt x="2888542" y="1633339"/>
                </a:lnTo>
                <a:lnTo>
                  <a:pt x="0" y="1633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68021" y="4790568"/>
            <a:ext cx="3091279" cy="2517987"/>
          </a:xfrm>
          <a:custGeom>
            <a:avLst/>
            <a:gdLst/>
            <a:ahLst/>
            <a:cxnLst/>
            <a:rect l="l" t="t" r="r" b="b"/>
            <a:pathLst>
              <a:path w="3091279" h="2517987">
                <a:moveTo>
                  <a:pt x="0" y="0"/>
                </a:moveTo>
                <a:lnTo>
                  <a:pt x="3091279" y="0"/>
                </a:lnTo>
                <a:lnTo>
                  <a:pt x="3091279" y="2517988"/>
                </a:lnTo>
                <a:lnTo>
                  <a:pt x="0" y="25179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7865" y="8256658"/>
            <a:ext cx="3968651" cy="1789501"/>
          </a:xfrm>
          <a:custGeom>
            <a:avLst/>
            <a:gdLst/>
            <a:ahLst/>
            <a:cxnLst/>
            <a:rect l="l" t="t" r="r" b="b"/>
            <a:pathLst>
              <a:path w="3968651" h="1789501">
                <a:moveTo>
                  <a:pt x="0" y="0"/>
                </a:moveTo>
                <a:lnTo>
                  <a:pt x="3968651" y="0"/>
                </a:lnTo>
                <a:lnTo>
                  <a:pt x="3968651" y="1789501"/>
                </a:lnTo>
                <a:lnTo>
                  <a:pt x="0" y="17895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13385">
            <a:off x="14183327" y="916365"/>
            <a:ext cx="3409804" cy="1587109"/>
          </a:xfrm>
          <a:custGeom>
            <a:avLst/>
            <a:gdLst/>
            <a:ahLst/>
            <a:cxnLst/>
            <a:rect l="l" t="t" r="r" b="b"/>
            <a:pathLst>
              <a:path w="3409804" h="1587109">
                <a:moveTo>
                  <a:pt x="0" y="0"/>
                </a:moveTo>
                <a:lnTo>
                  <a:pt x="3409804" y="0"/>
                </a:lnTo>
                <a:lnTo>
                  <a:pt x="3409804" y="1587108"/>
                </a:lnTo>
                <a:lnTo>
                  <a:pt x="0" y="1587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59002" y="4951756"/>
            <a:ext cx="5045054" cy="3477506"/>
            <a:chOff x="0" y="0"/>
            <a:chExt cx="6726739" cy="4636675"/>
          </a:xfrm>
        </p:grpSpPr>
        <p:sp>
          <p:nvSpPr>
            <p:cNvPr id="11" name="Freeform 11"/>
            <p:cNvSpPr/>
            <p:nvPr/>
          </p:nvSpPr>
          <p:spPr>
            <a:xfrm>
              <a:off x="1158580" y="1175095"/>
              <a:ext cx="4221232" cy="2242529"/>
            </a:xfrm>
            <a:custGeom>
              <a:avLst/>
              <a:gdLst/>
              <a:ahLst/>
              <a:cxnLst/>
              <a:rect l="l" t="t" r="r" b="b"/>
              <a:pathLst>
                <a:path w="4221232" h="2242529">
                  <a:moveTo>
                    <a:pt x="0" y="0"/>
                  </a:moveTo>
                  <a:lnTo>
                    <a:pt x="4221232" y="0"/>
                  </a:lnTo>
                  <a:lnTo>
                    <a:pt x="4221232" y="2242530"/>
                  </a:lnTo>
                  <a:lnTo>
                    <a:pt x="0" y="2242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950859" y="0"/>
              <a:ext cx="4636675" cy="4636675"/>
            </a:xfrm>
            <a:custGeom>
              <a:avLst/>
              <a:gdLst/>
              <a:ahLst/>
              <a:cxnLst/>
              <a:rect l="l" t="t" r="r" b="b"/>
              <a:pathLst>
                <a:path w="4636675" h="4636675">
                  <a:moveTo>
                    <a:pt x="0" y="0"/>
                  </a:moveTo>
                  <a:lnTo>
                    <a:pt x="4636675" y="0"/>
                  </a:lnTo>
                  <a:lnTo>
                    <a:pt x="4636675" y="4636675"/>
                  </a:lnTo>
                  <a:lnTo>
                    <a:pt x="0" y="463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509590"/>
              <a:ext cx="6726739" cy="497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0"/>
                </a:lnSpc>
              </a:pPr>
              <a:r>
                <a:rPr lang="en-US" sz="2264">
                  <a:solidFill>
                    <a:srgbClr val="000000"/>
                  </a:solidFill>
                  <a:latin typeface="Open Sans Extra Bold"/>
                </a:rPr>
                <a:t>UrbanUser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9144000" y="4355041"/>
            <a:ext cx="4871621" cy="5931959"/>
          </a:xfrm>
          <a:custGeom>
            <a:avLst/>
            <a:gdLst/>
            <a:ahLst/>
            <a:cxnLst/>
            <a:rect l="l" t="t" r="r" b="b"/>
            <a:pathLst>
              <a:path w="4871621" h="5931959">
                <a:moveTo>
                  <a:pt x="0" y="0"/>
                </a:moveTo>
                <a:lnTo>
                  <a:pt x="4871621" y="0"/>
                </a:lnTo>
                <a:lnTo>
                  <a:pt x="4871621" y="5931959"/>
                </a:lnTo>
                <a:lnTo>
                  <a:pt x="0" y="593195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22475" y="488291"/>
            <a:ext cx="11320757" cy="273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2"/>
              </a:lnSpc>
            </a:pPr>
            <a:r>
              <a:rPr lang="en-US" sz="6908">
                <a:solidFill>
                  <a:srgbClr val="1F1A16"/>
                </a:solidFill>
                <a:latin typeface="Open Sans Light Bold"/>
              </a:rPr>
              <a:t>Descripción de la StartUp</a:t>
            </a:r>
          </a:p>
          <a:p>
            <a:pPr algn="ctr">
              <a:lnSpc>
                <a:spcPts val="6032"/>
              </a:lnSpc>
            </a:pPr>
            <a:endParaRPr lang="en-US" sz="6908">
              <a:solidFill>
                <a:srgbClr val="1F1A16"/>
              </a:solidFill>
              <a:latin typeface="Open Sans Light Bold"/>
            </a:endParaRPr>
          </a:p>
          <a:p>
            <a:pPr algn="ctr">
              <a:lnSpc>
                <a:spcPts val="6032"/>
              </a:lnSpc>
            </a:pPr>
            <a:endParaRPr lang="en-US" sz="6908">
              <a:solidFill>
                <a:srgbClr val="1F1A16"/>
              </a:solidFill>
              <a:latin typeface="Open Sans Ligh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22475" y="2298126"/>
            <a:ext cx="8314032" cy="284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8"/>
              </a:lnSpc>
            </a:pP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Aplicativo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el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cual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ayuda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a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los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usuarios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a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ahorrar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tiempo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y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esfuerzo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al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planificar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sus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desplazamientos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en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transporte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público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, lo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cual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satisface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a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aquellas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personas que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usan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el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transporte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público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en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su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vida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27" dirty="0" err="1">
                <a:solidFill>
                  <a:srgbClr val="000000"/>
                </a:solidFill>
                <a:latin typeface="Open Sans Bold"/>
              </a:rPr>
              <a:t>diaria</a:t>
            </a:r>
            <a:r>
              <a:rPr lang="en-US" sz="2727" dirty="0">
                <a:solidFill>
                  <a:srgbClr val="000000"/>
                </a:solidFill>
                <a:latin typeface="Open Sans Bold"/>
              </a:rPr>
              <a:t>. </a:t>
            </a:r>
          </a:p>
          <a:p>
            <a:pPr algn="ctr">
              <a:lnSpc>
                <a:spcPts val="3818"/>
              </a:lnSpc>
            </a:pPr>
            <a:endParaRPr lang="en-US" sz="2727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097666" y="6254241"/>
            <a:ext cx="12080352" cy="7094461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12080352" y="0"/>
                </a:moveTo>
                <a:lnTo>
                  <a:pt x="0" y="0"/>
                </a:lnTo>
                <a:lnTo>
                  <a:pt x="0" y="7094461"/>
                </a:lnTo>
                <a:lnTo>
                  <a:pt x="12080352" y="7094461"/>
                </a:lnTo>
                <a:lnTo>
                  <a:pt x="120803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3972649" y="5102128"/>
            <a:ext cx="1033164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96484" y="1130065"/>
            <a:ext cx="7547516" cy="138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179"/>
              </a:lnSpc>
              <a:spcBef>
                <a:spcPct val="0"/>
              </a:spcBef>
            </a:pPr>
            <a:r>
              <a:rPr lang="en-US" sz="8220" spc="180">
                <a:solidFill>
                  <a:srgbClr val="292F33"/>
                </a:solidFill>
                <a:latin typeface="League Spartan"/>
              </a:rPr>
              <a:t>CONTENIDO</a:t>
            </a:r>
          </a:p>
        </p:txBody>
      </p:sp>
      <p:sp>
        <p:nvSpPr>
          <p:cNvPr id="5" name="Freeform 5"/>
          <p:cNvSpPr/>
          <p:nvPr/>
        </p:nvSpPr>
        <p:spPr>
          <a:xfrm>
            <a:off x="14818546" y="-3656601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102315" y="-570501"/>
            <a:ext cx="1077329" cy="4114800"/>
          </a:xfrm>
          <a:custGeom>
            <a:avLst/>
            <a:gdLst/>
            <a:ahLst/>
            <a:cxnLst/>
            <a:rect l="l" t="t" r="r" b="b"/>
            <a:pathLst>
              <a:path w="1077329" h="4114800">
                <a:moveTo>
                  <a:pt x="0" y="0"/>
                </a:moveTo>
                <a:lnTo>
                  <a:pt x="1077330" y="0"/>
                </a:lnTo>
                <a:lnTo>
                  <a:pt x="10773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96484" y="2826876"/>
            <a:ext cx="10875982" cy="305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7"/>
              </a:lnSpc>
            </a:pPr>
            <a:endParaRPr/>
          </a:p>
          <a:p>
            <a:pPr marL="630351" lvl="1" indent="-315176">
              <a:lnSpc>
                <a:spcPts val="4087"/>
              </a:lnSpc>
              <a:buFont typeface="Arial"/>
              <a:buChar char="•"/>
            </a:pPr>
            <a:r>
              <a:rPr lang="en-US" sz="2919">
                <a:solidFill>
                  <a:srgbClr val="292F33"/>
                </a:solidFill>
                <a:latin typeface="League Spartan"/>
              </a:rPr>
              <a:t>Agile Product Roadmap</a:t>
            </a:r>
          </a:p>
          <a:p>
            <a:pPr marL="630351" lvl="1" indent="-315176">
              <a:lnSpc>
                <a:spcPts val="4087"/>
              </a:lnSpc>
              <a:buFont typeface="Arial"/>
              <a:buChar char="•"/>
            </a:pPr>
            <a:r>
              <a:rPr lang="en-US" sz="2919">
                <a:solidFill>
                  <a:srgbClr val="292F33"/>
                </a:solidFill>
                <a:latin typeface="League Spartan"/>
              </a:rPr>
              <a:t>Impact Map</a:t>
            </a:r>
          </a:p>
          <a:p>
            <a:pPr marL="630351" lvl="1" indent="-315176">
              <a:lnSpc>
                <a:spcPts val="4087"/>
              </a:lnSpc>
              <a:buFont typeface="Arial"/>
              <a:buChar char="•"/>
            </a:pPr>
            <a:r>
              <a:rPr lang="en-US" sz="2919">
                <a:solidFill>
                  <a:srgbClr val="292F33"/>
                </a:solidFill>
                <a:latin typeface="League Spartan"/>
              </a:rPr>
              <a:t>Validation </a:t>
            </a:r>
          </a:p>
          <a:p>
            <a:pPr marL="1260703" lvl="2" indent="-420234">
              <a:lnSpc>
                <a:spcPts val="4087"/>
              </a:lnSpc>
              <a:buFont typeface="Arial"/>
              <a:buChar char="⚬"/>
            </a:pPr>
            <a:r>
              <a:rPr lang="en-US" sz="2919">
                <a:solidFill>
                  <a:srgbClr val="292F33"/>
                </a:solidFill>
                <a:latin typeface="League Spartan"/>
              </a:rPr>
              <a:t>Aproximacion a Acceptance Test </a:t>
            </a:r>
          </a:p>
          <a:p>
            <a:pPr algn="l">
              <a:lnSpc>
                <a:spcPts val="4087"/>
              </a:lnSpc>
            </a:pPr>
            <a:endParaRPr lang="en-US" sz="2919">
              <a:solidFill>
                <a:srgbClr val="292F33"/>
              </a:solidFill>
              <a:latin typeface="League Spartan"/>
            </a:endParaRP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91724" y="1164500"/>
            <a:ext cx="6745410" cy="7386484"/>
            <a:chOff x="0" y="0"/>
            <a:chExt cx="5759450" cy="6306820"/>
          </a:xfrm>
        </p:grpSpPr>
        <p:sp>
          <p:nvSpPr>
            <p:cNvPr id="9" name="Freeform 9"/>
            <p:cNvSpPr/>
            <p:nvPr/>
          </p:nvSpPr>
          <p:spPr>
            <a:xfrm>
              <a:off x="0" y="-109220"/>
              <a:ext cx="5759450" cy="6416040"/>
            </a:xfrm>
            <a:custGeom>
              <a:avLst/>
              <a:gdLst/>
              <a:ahLst/>
              <a:cxnLst/>
              <a:rect l="l" t="t" r="r" b="b"/>
              <a:pathLst>
                <a:path w="5759450" h="6416040">
                  <a:moveTo>
                    <a:pt x="3689350" y="2145030"/>
                  </a:moveTo>
                  <a:lnTo>
                    <a:pt x="5759450" y="1197610"/>
                  </a:lnTo>
                  <a:lnTo>
                    <a:pt x="5759450" y="2886710"/>
                  </a:lnTo>
                  <a:lnTo>
                    <a:pt x="4556760" y="3754120"/>
                  </a:lnTo>
                  <a:cubicBezTo>
                    <a:pt x="4946650" y="3728720"/>
                    <a:pt x="5336540" y="3740150"/>
                    <a:pt x="5723890" y="3787140"/>
                  </a:cubicBezTo>
                  <a:lnTo>
                    <a:pt x="5585460" y="5309870"/>
                  </a:lnTo>
                  <a:cubicBezTo>
                    <a:pt x="3920490" y="5110480"/>
                    <a:pt x="871220" y="6416040"/>
                    <a:pt x="871220" y="6416040"/>
                  </a:cubicBezTo>
                  <a:lnTo>
                    <a:pt x="871220" y="5125720"/>
                  </a:lnTo>
                  <a:lnTo>
                    <a:pt x="833120" y="5143500"/>
                  </a:lnTo>
                  <a:cubicBezTo>
                    <a:pt x="538480" y="5278120"/>
                    <a:pt x="189230" y="5148580"/>
                    <a:pt x="54610" y="4852670"/>
                  </a:cubicBezTo>
                  <a:cubicBezTo>
                    <a:pt x="17780" y="4776470"/>
                    <a:pt x="0" y="4692650"/>
                    <a:pt x="0" y="4607560"/>
                  </a:cubicBezTo>
                  <a:lnTo>
                    <a:pt x="0" y="4607560"/>
                  </a:lnTo>
                  <a:cubicBezTo>
                    <a:pt x="0" y="4114800"/>
                    <a:pt x="207010" y="3644900"/>
                    <a:pt x="570230" y="3310890"/>
                  </a:cubicBezTo>
                  <a:lnTo>
                    <a:pt x="1681480" y="2293620"/>
                  </a:lnTo>
                  <a:cubicBezTo>
                    <a:pt x="1130300" y="2419350"/>
                    <a:pt x="563880" y="2466340"/>
                    <a:pt x="0" y="2437130"/>
                  </a:cubicBezTo>
                  <a:lnTo>
                    <a:pt x="0" y="1084580"/>
                  </a:lnTo>
                  <a:cubicBezTo>
                    <a:pt x="1257300" y="1145540"/>
                    <a:pt x="2424430" y="811530"/>
                    <a:pt x="3529330" y="203200"/>
                  </a:cubicBezTo>
                  <a:cubicBezTo>
                    <a:pt x="3896360" y="0"/>
                    <a:pt x="4358640" y="133350"/>
                    <a:pt x="4561840" y="500380"/>
                  </a:cubicBezTo>
                  <a:cubicBezTo>
                    <a:pt x="4624070" y="613410"/>
                    <a:pt x="4657090" y="739140"/>
                    <a:pt x="4657090" y="867410"/>
                  </a:cubicBezTo>
                  <a:lnTo>
                    <a:pt x="4657090" y="923290"/>
                  </a:lnTo>
                  <a:cubicBezTo>
                    <a:pt x="4657090" y="1136650"/>
                    <a:pt x="4568190" y="1339850"/>
                    <a:pt x="4410710" y="1483360"/>
                  </a:cubicBezTo>
                  <a:cubicBezTo>
                    <a:pt x="4122420" y="1747520"/>
                    <a:pt x="3689350" y="2145030"/>
                    <a:pt x="3689350" y="2145030"/>
                  </a:cubicBezTo>
                  <a:close/>
                </a:path>
              </a:pathLst>
            </a:custGeom>
            <a:solidFill>
              <a:srgbClr val="F1D6A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652840" y="1143238"/>
            <a:ext cx="6591686" cy="7218150"/>
            <a:chOff x="0" y="0"/>
            <a:chExt cx="5759450" cy="6306820"/>
          </a:xfrm>
        </p:grpSpPr>
        <p:sp>
          <p:nvSpPr>
            <p:cNvPr id="11" name="Freeform 11"/>
            <p:cNvSpPr/>
            <p:nvPr/>
          </p:nvSpPr>
          <p:spPr>
            <a:xfrm>
              <a:off x="0" y="-109220"/>
              <a:ext cx="5759450" cy="6416040"/>
            </a:xfrm>
            <a:custGeom>
              <a:avLst/>
              <a:gdLst/>
              <a:ahLst/>
              <a:cxnLst/>
              <a:rect l="l" t="t" r="r" b="b"/>
              <a:pathLst>
                <a:path w="5759450" h="6416040">
                  <a:moveTo>
                    <a:pt x="3689350" y="2145030"/>
                  </a:moveTo>
                  <a:lnTo>
                    <a:pt x="5759450" y="1197610"/>
                  </a:lnTo>
                  <a:lnTo>
                    <a:pt x="5759450" y="2886710"/>
                  </a:lnTo>
                  <a:lnTo>
                    <a:pt x="4556760" y="3754120"/>
                  </a:lnTo>
                  <a:cubicBezTo>
                    <a:pt x="4946650" y="3728720"/>
                    <a:pt x="5336540" y="3740150"/>
                    <a:pt x="5723890" y="3787140"/>
                  </a:cubicBezTo>
                  <a:lnTo>
                    <a:pt x="5585460" y="5309870"/>
                  </a:lnTo>
                  <a:cubicBezTo>
                    <a:pt x="3920490" y="5110480"/>
                    <a:pt x="871220" y="6416040"/>
                    <a:pt x="871220" y="6416040"/>
                  </a:cubicBezTo>
                  <a:lnTo>
                    <a:pt x="871220" y="5125720"/>
                  </a:lnTo>
                  <a:lnTo>
                    <a:pt x="833120" y="5143500"/>
                  </a:lnTo>
                  <a:cubicBezTo>
                    <a:pt x="538480" y="5278120"/>
                    <a:pt x="189230" y="5148580"/>
                    <a:pt x="54610" y="4852670"/>
                  </a:cubicBezTo>
                  <a:cubicBezTo>
                    <a:pt x="17780" y="4776470"/>
                    <a:pt x="0" y="4692650"/>
                    <a:pt x="0" y="4607560"/>
                  </a:cubicBezTo>
                  <a:lnTo>
                    <a:pt x="0" y="4607560"/>
                  </a:lnTo>
                  <a:cubicBezTo>
                    <a:pt x="0" y="4114800"/>
                    <a:pt x="207010" y="3644900"/>
                    <a:pt x="570230" y="3310890"/>
                  </a:cubicBezTo>
                  <a:lnTo>
                    <a:pt x="1681480" y="2293620"/>
                  </a:lnTo>
                  <a:cubicBezTo>
                    <a:pt x="1130300" y="2419350"/>
                    <a:pt x="563880" y="2466340"/>
                    <a:pt x="0" y="2437130"/>
                  </a:cubicBezTo>
                  <a:lnTo>
                    <a:pt x="0" y="1084580"/>
                  </a:lnTo>
                  <a:cubicBezTo>
                    <a:pt x="1257300" y="1145540"/>
                    <a:pt x="2424430" y="811530"/>
                    <a:pt x="3529330" y="203200"/>
                  </a:cubicBezTo>
                  <a:cubicBezTo>
                    <a:pt x="3896360" y="0"/>
                    <a:pt x="4358640" y="133350"/>
                    <a:pt x="4561840" y="500380"/>
                  </a:cubicBezTo>
                  <a:cubicBezTo>
                    <a:pt x="4624070" y="613410"/>
                    <a:pt x="4657090" y="739140"/>
                    <a:pt x="4657090" y="867410"/>
                  </a:cubicBezTo>
                  <a:lnTo>
                    <a:pt x="4657090" y="923290"/>
                  </a:lnTo>
                  <a:cubicBezTo>
                    <a:pt x="4657090" y="1136650"/>
                    <a:pt x="4568190" y="1339850"/>
                    <a:pt x="4410710" y="1483360"/>
                  </a:cubicBezTo>
                  <a:cubicBezTo>
                    <a:pt x="4122420" y="1747520"/>
                    <a:pt x="3689350" y="2145030"/>
                    <a:pt x="3689350" y="2145030"/>
                  </a:cubicBezTo>
                  <a:close/>
                </a:path>
              </a:pathLst>
            </a:custGeom>
            <a:blipFill>
              <a:blip r:embed="rId8"/>
              <a:stretch>
                <a:fillRect t="-18478" b="-18478"/>
              </a:stretch>
            </a:blipFill>
          </p:spPr>
        </p:sp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7803" y="1574968"/>
            <a:ext cx="15832394" cy="9331547"/>
          </a:xfrm>
          <a:custGeom>
            <a:avLst/>
            <a:gdLst/>
            <a:ahLst/>
            <a:cxnLst/>
            <a:rect l="l" t="t" r="r" b="b"/>
            <a:pathLst>
              <a:path w="15832394" h="9331547">
                <a:moveTo>
                  <a:pt x="0" y="0"/>
                </a:moveTo>
                <a:lnTo>
                  <a:pt x="15832394" y="0"/>
                </a:lnTo>
                <a:lnTo>
                  <a:pt x="15832394" y="9331547"/>
                </a:lnTo>
                <a:lnTo>
                  <a:pt x="0" y="933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7186" y="316916"/>
            <a:ext cx="11067026" cy="97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7"/>
              </a:lnSpc>
              <a:spcBef>
                <a:spcPct val="0"/>
              </a:spcBef>
            </a:pPr>
            <a:r>
              <a:rPr lang="en-US" sz="5821" u="none" spc="128">
                <a:solidFill>
                  <a:srgbClr val="292F33"/>
                </a:solidFill>
                <a:latin typeface="League Spartan"/>
              </a:rPr>
              <a:t>AGILE PRODUCT ROADMAP 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186" y="2857776"/>
            <a:ext cx="17476464" cy="7136187"/>
          </a:xfrm>
          <a:custGeom>
            <a:avLst/>
            <a:gdLst/>
            <a:ahLst/>
            <a:cxnLst/>
            <a:rect l="l" t="t" r="r" b="b"/>
            <a:pathLst>
              <a:path w="17476464" h="7136187">
                <a:moveTo>
                  <a:pt x="0" y="0"/>
                </a:moveTo>
                <a:lnTo>
                  <a:pt x="17476464" y="0"/>
                </a:lnTo>
                <a:lnTo>
                  <a:pt x="17476464" y="7136187"/>
                </a:lnTo>
                <a:lnTo>
                  <a:pt x="0" y="7136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9" b="-6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77467" y="1364242"/>
            <a:ext cx="14762723" cy="13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2635">
                <a:solidFill>
                  <a:srgbClr val="000000"/>
                </a:solidFill>
                <a:latin typeface="Open Sans Extra Bold"/>
              </a:rPr>
              <a:t>Sprint #2: "Mejoras de usabilidad y gestión de datos para ofrecer pagos seguros, confirmaciones instantáneas, registro de recorridos e historial de viajes"</a:t>
            </a:r>
          </a:p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2635">
                <a:solidFill>
                  <a:srgbClr val="000000"/>
                </a:solidFill>
                <a:latin typeface="Open Sans Extra Bold"/>
              </a:rPr>
              <a:t>• Fecha: 10 de Julio – 9 de agosto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7186" y="316916"/>
            <a:ext cx="11067026" cy="97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7"/>
              </a:lnSpc>
              <a:spcBef>
                <a:spcPct val="0"/>
              </a:spcBef>
            </a:pPr>
            <a:r>
              <a:rPr lang="en-US" sz="5821" u="none" spc="128">
                <a:solidFill>
                  <a:srgbClr val="292F33"/>
                </a:solidFill>
                <a:latin typeface="League Spartan"/>
              </a:rPr>
              <a:t>AGILE PRODUCT ROADMAP 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513" y="2896659"/>
            <a:ext cx="17474403" cy="7211441"/>
          </a:xfrm>
          <a:custGeom>
            <a:avLst/>
            <a:gdLst/>
            <a:ahLst/>
            <a:cxnLst/>
            <a:rect l="l" t="t" r="r" b="b"/>
            <a:pathLst>
              <a:path w="17474403" h="7211441">
                <a:moveTo>
                  <a:pt x="0" y="0"/>
                </a:moveTo>
                <a:lnTo>
                  <a:pt x="17474403" y="0"/>
                </a:lnTo>
                <a:lnTo>
                  <a:pt x="17474403" y="7211441"/>
                </a:lnTo>
                <a:lnTo>
                  <a:pt x="0" y="7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9218" y="1197296"/>
            <a:ext cx="17091675" cy="80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Open Sans Extra Bold"/>
              </a:rPr>
              <a:t>Sprint #3: "Mejoras de experiencia del usuario, expansión de funcionalidades y obtención de estadísticas para visualizar información en tiempo real, recibir detalles de conductores y obtener un listado de usuarios totales"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15698" y="2295036"/>
            <a:ext cx="6821321" cy="48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0"/>
              </a:lnSpc>
              <a:spcBef>
                <a:spcPct val="0"/>
              </a:spcBef>
            </a:pPr>
            <a:r>
              <a:rPr lang="en-US" sz="2872">
                <a:solidFill>
                  <a:srgbClr val="000000"/>
                </a:solidFill>
                <a:latin typeface="Open Sans Extra Bold"/>
              </a:rPr>
              <a:t>Fecha: 10 de agosto – 9 de Setiembre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186" y="316916"/>
            <a:ext cx="11067026" cy="97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7"/>
              </a:lnSpc>
              <a:spcBef>
                <a:spcPct val="0"/>
              </a:spcBef>
            </a:pPr>
            <a:r>
              <a:rPr lang="en-US" sz="5821" u="none" spc="128">
                <a:solidFill>
                  <a:srgbClr val="292F33"/>
                </a:solidFill>
                <a:latin typeface="League Spartan"/>
              </a:rPr>
              <a:t>AGILE PRODUCT ROADMAP 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22687" y="1666891"/>
            <a:ext cx="9917781" cy="8470839"/>
          </a:xfrm>
          <a:custGeom>
            <a:avLst/>
            <a:gdLst/>
            <a:ahLst/>
            <a:cxnLst/>
            <a:rect l="l" t="t" r="r" b="b"/>
            <a:pathLst>
              <a:path w="9917781" h="8470839">
                <a:moveTo>
                  <a:pt x="0" y="0"/>
                </a:moveTo>
                <a:lnTo>
                  <a:pt x="9917781" y="0"/>
                </a:lnTo>
                <a:lnTo>
                  <a:pt x="9917781" y="8470840"/>
                </a:lnTo>
                <a:lnTo>
                  <a:pt x="0" y="847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01187" y="499628"/>
            <a:ext cx="5132081" cy="97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7"/>
              </a:lnSpc>
              <a:spcBef>
                <a:spcPct val="0"/>
              </a:spcBef>
            </a:pPr>
            <a:r>
              <a:rPr lang="en-US" sz="5821" spc="128">
                <a:solidFill>
                  <a:srgbClr val="292F33"/>
                </a:solidFill>
                <a:latin typeface="League Spartan"/>
              </a:rPr>
              <a:t>IMPACT MAP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120078" y="8092005"/>
            <a:ext cx="12080352" cy="7094461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12080352" y="0"/>
                </a:moveTo>
                <a:lnTo>
                  <a:pt x="0" y="0"/>
                </a:lnTo>
                <a:lnTo>
                  <a:pt x="0" y="7094462"/>
                </a:lnTo>
                <a:lnTo>
                  <a:pt x="12080352" y="7094462"/>
                </a:lnTo>
                <a:lnTo>
                  <a:pt x="120803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66780" y="9039635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24881" y="7540269"/>
            <a:ext cx="4985647" cy="5303879"/>
          </a:xfrm>
          <a:custGeom>
            <a:avLst/>
            <a:gdLst/>
            <a:ahLst/>
            <a:cxnLst/>
            <a:rect l="l" t="t" r="r" b="b"/>
            <a:pathLst>
              <a:path w="4985647" h="5303879">
                <a:moveTo>
                  <a:pt x="0" y="0"/>
                </a:moveTo>
                <a:lnTo>
                  <a:pt x="4985647" y="0"/>
                </a:lnTo>
                <a:lnTo>
                  <a:pt x="4985647" y="5303879"/>
                </a:lnTo>
                <a:lnTo>
                  <a:pt x="0" y="5303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3769085" y="-3488161"/>
            <a:ext cx="12080352" cy="7094461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0" y="7094461"/>
                </a:moveTo>
                <a:lnTo>
                  <a:pt x="12080352" y="7094461"/>
                </a:lnTo>
                <a:lnTo>
                  <a:pt x="12080352" y="0"/>
                </a:lnTo>
                <a:lnTo>
                  <a:pt x="0" y="0"/>
                </a:lnTo>
                <a:lnTo>
                  <a:pt x="0" y="7094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04664" y="-4239307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31136" y="-4239307"/>
            <a:ext cx="4985647" cy="5303879"/>
          </a:xfrm>
          <a:custGeom>
            <a:avLst/>
            <a:gdLst/>
            <a:ahLst/>
            <a:cxnLst/>
            <a:rect l="l" t="t" r="r" b="b"/>
            <a:pathLst>
              <a:path w="4985647" h="5303879">
                <a:moveTo>
                  <a:pt x="0" y="0"/>
                </a:moveTo>
                <a:lnTo>
                  <a:pt x="4985647" y="0"/>
                </a:lnTo>
                <a:lnTo>
                  <a:pt x="4985647" y="5303879"/>
                </a:lnTo>
                <a:lnTo>
                  <a:pt x="0" y="5303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3023114"/>
            <a:ext cx="8341060" cy="5547340"/>
          </a:xfrm>
          <a:custGeom>
            <a:avLst/>
            <a:gdLst/>
            <a:ahLst/>
            <a:cxnLst/>
            <a:rect l="l" t="t" r="r" b="b"/>
            <a:pathLst>
              <a:path w="8341060" h="5547340">
                <a:moveTo>
                  <a:pt x="0" y="0"/>
                </a:moveTo>
                <a:lnTo>
                  <a:pt x="8341060" y="0"/>
                </a:lnTo>
                <a:lnTo>
                  <a:pt x="8341060" y="5547339"/>
                </a:lnTo>
                <a:lnTo>
                  <a:pt x="0" y="55473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81829" y="2706480"/>
            <a:ext cx="9371221" cy="2338688"/>
          </a:xfrm>
          <a:custGeom>
            <a:avLst/>
            <a:gdLst/>
            <a:ahLst/>
            <a:cxnLst/>
            <a:rect l="l" t="t" r="r" b="b"/>
            <a:pathLst>
              <a:path w="9371221" h="2338688">
                <a:moveTo>
                  <a:pt x="0" y="0"/>
                </a:moveTo>
                <a:lnTo>
                  <a:pt x="9371222" y="0"/>
                </a:lnTo>
                <a:lnTo>
                  <a:pt x="9371222" y="2338688"/>
                </a:lnTo>
                <a:lnTo>
                  <a:pt x="0" y="23386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81829" y="5045168"/>
            <a:ext cx="9371221" cy="4429741"/>
          </a:xfrm>
          <a:custGeom>
            <a:avLst/>
            <a:gdLst/>
            <a:ahLst/>
            <a:cxnLst/>
            <a:rect l="l" t="t" r="r" b="b"/>
            <a:pathLst>
              <a:path w="9371221" h="4429741">
                <a:moveTo>
                  <a:pt x="0" y="0"/>
                </a:moveTo>
                <a:lnTo>
                  <a:pt x="9371222" y="0"/>
                </a:lnTo>
                <a:lnTo>
                  <a:pt x="9371222" y="4429742"/>
                </a:lnTo>
                <a:lnTo>
                  <a:pt x="0" y="4429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1382" y="1217121"/>
            <a:ext cx="15720894" cy="1336811"/>
          </a:xfrm>
          <a:custGeom>
            <a:avLst/>
            <a:gdLst/>
            <a:ahLst/>
            <a:cxnLst/>
            <a:rect l="l" t="t" r="r" b="b"/>
            <a:pathLst>
              <a:path w="15720894" h="1336811">
                <a:moveTo>
                  <a:pt x="0" y="0"/>
                </a:moveTo>
                <a:lnTo>
                  <a:pt x="15720894" y="0"/>
                </a:lnTo>
                <a:lnTo>
                  <a:pt x="15720894" y="1336811"/>
                </a:lnTo>
                <a:lnTo>
                  <a:pt x="0" y="13368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97413" y="296482"/>
            <a:ext cx="15493174" cy="95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95"/>
              </a:lnSpc>
              <a:spcBef>
                <a:spcPct val="0"/>
              </a:spcBef>
            </a:pPr>
            <a:r>
              <a:rPr lang="en-US" sz="5805" u="none" spc="127">
                <a:solidFill>
                  <a:srgbClr val="292F33"/>
                </a:solidFill>
                <a:latin typeface="League Spartan"/>
              </a:rPr>
              <a:t>APROXIMACION A ACCEPTANCE TEST  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120078" y="8092005"/>
            <a:ext cx="12080352" cy="7094461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12080352" y="0"/>
                </a:moveTo>
                <a:lnTo>
                  <a:pt x="0" y="0"/>
                </a:lnTo>
                <a:lnTo>
                  <a:pt x="0" y="7094462"/>
                </a:lnTo>
                <a:lnTo>
                  <a:pt x="12080352" y="7094462"/>
                </a:lnTo>
                <a:lnTo>
                  <a:pt x="120803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66780" y="9039635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24881" y="7540269"/>
            <a:ext cx="4985647" cy="5303879"/>
          </a:xfrm>
          <a:custGeom>
            <a:avLst/>
            <a:gdLst/>
            <a:ahLst/>
            <a:cxnLst/>
            <a:rect l="l" t="t" r="r" b="b"/>
            <a:pathLst>
              <a:path w="4985647" h="5303879">
                <a:moveTo>
                  <a:pt x="0" y="0"/>
                </a:moveTo>
                <a:lnTo>
                  <a:pt x="4985647" y="0"/>
                </a:lnTo>
                <a:lnTo>
                  <a:pt x="4985647" y="5303879"/>
                </a:lnTo>
                <a:lnTo>
                  <a:pt x="0" y="5303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3769085" y="-3488161"/>
            <a:ext cx="12080352" cy="7094461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0" y="7094461"/>
                </a:moveTo>
                <a:lnTo>
                  <a:pt x="12080352" y="7094461"/>
                </a:lnTo>
                <a:lnTo>
                  <a:pt x="12080352" y="0"/>
                </a:lnTo>
                <a:lnTo>
                  <a:pt x="0" y="0"/>
                </a:lnTo>
                <a:lnTo>
                  <a:pt x="0" y="7094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04664" y="-4239307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31136" y="-4239307"/>
            <a:ext cx="4985647" cy="5303879"/>
          </a:xfrm>
          <a:custGeom>
            <a:avLst/>
            <a:gdLst/>
            <a:ahLst/>
            <a:cxnLst/>
            <a:rect l="l" t="t" r="r" b="b"/>
            <a:pathLst>
              <a:path w="4985647" h="5303879">
                <a:moveTo>
                  <a:pt x="0" y="0"/>
                </a:moveTo>
                <a:lnTo>
                  <a:pt x="4985647" y="0"/>
                </a:lnTo>
                <a:lnTo>
                  <a:pt x="4985647" y="5303879"/>
                </a:lnTo>
                <a:lnTo>
                  <a:pt x="0" y="5303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40906" y="1673035"/>
            <a:ext cx="8405302" cy="4724549"/>
          </a:xfrm>
          <a:custGeom>
            <a:avLst/>
            <a:gdLst/>
            <a:ahLst/>
            <a:cxnLst/>
            <a:rect l="l" t="t" r="r" b="b"/>
            <a:pathLst>
              <a:path w="8405302" h="4724549">
                <a:moveTo>
                  <a:pt x="0" y="0"/>
                </a:moveTo>
                <a:lnTo>
                  <a:pt x="8405302" y="0"/>
                </a:lnTo>
                <a:lnTo>
                  <a:pt x="8405302" y="4724548"/>
                </a:lnTo>
                <a:lnTo>
                  <a:pt x="0" y="47245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1265" y="1673035"/>
            <a:ext cx="8872735" cy="6758138"/>
          </a:xfrm>
          <a:custGeom>
            <a:avLst/>
            <a:gdLst/>
            <a:ahLst/>
            <a:cxnLst/>
            <a:rect l="l" t="t" r="r" b="b"/>
            <a:pathLst>
              <a:path w="8872735" h="6758138">
                <a:moveTo>
                  <a:pt x="0" y="0"/>
                </a:moveTo>
                <a:lnTo>
                  <a:pt x="8872735" y="0"/>
                </a:lnTo>
                <a:lnTo>
                  <a:pt x="8872735" y="6758138"/>
                </a:lnTo>
                <a:lnTo>
                  <a:pt x="0" y="6758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4319" y="511425"/>
            <a:ext cx="15493174" cy="95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95"/>
              </a:lnSpc>
              <a:spcBef>
                <a:spcPct val="0"/>
              </a:spcBef>
            </a:pPr>
            <a:r>
              <a:rPr lang="en-US" sz="5805" u="none" spc="127">
                <a:solidFill>
                  <a:srgbClr val="292F33"/>
                </a:solidFill>
                <a:latin typeface="League Spartan"/>
              </a:rPr>
              <a:t>APROXIMACION A ACCEPTANCE TEST  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211</Words>
  <Application>Microsoft Office PowerPoint</Application>
  <PresentationFormat>Personalizado</PresentationFormat>
  <Paragraphs>31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Open Sans Light Bold</vt:lpstr>
      <vt:lpstr>League Spartan</vt:lpstr>
      <vt:lpstr>Arial</vt:lpstr>
      <vt:lpstr>Open Sans Bold</vt:lpstr>
      <vt:lpstr>Calibri</vt:lpstr>
      <vt:lpstr>Open Sans Extra Bold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USER - REQUE TF</dc:title>
  <dc:creator>ARIANA</dc:creator>
  <cp:lastModifiedBy>u202211917 (Del Carpio Flores, Ariana Ileen)</cp:lastModifiedBy>
  <cp:revision>2</cp:revision>
  <dcterms:created xsi:type="dcterms:W3CDTF">2006-08-16T00:00:00Z</dcterms:created>
  <dcterms:modified xsi:type="dcterms:W3CDTF">2023-06-16T02:33:42Z</dcterms:modified>
  <dc:identifier>DAFfLTAgUrc</dc:identifier>
</cp:coreProperties>
</file>